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27" r:id="rId5"/>
    <p:sldId id="329" r:id="rId6"/>
    <p:sldId id="280" r:id="rId7"/>
    <p:sldId id="330" r:id="rId8"/>
    <p:sldId id="331" r:id="rId9"/>
    <p:sldId id="332" r:id="rId10"/>
    <p:sldId id="333" r:id="rId11"/>
    <p:sldId id="334" r:id="rId12"/>
    <p:sldId id="286" r:id="rId13"/>
    <p:sldId id="336" r:id="rId14"/>
    <p:sldId id="337" r:id="rId15"/>
    <p:sldId id="335" r:id="rId16"/>
    <p:sldId id="3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C8C"/>
    <a:srgbClr val="000000"/>
    <a:srgbClr val="91CEF9"/>
    <a:srgbClr val="F47F42"/>
    <a:srgbClr val="84BCE3"/>
    <a:srgbClr val="5BD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10" autoAdjust="0"/>
    <p:restoredTop sz="78231" autoAdjust="0"/>
  </p:normalViewPr>
  <p:slideViewPr>
    <p:cSldViewPr snapToGrid="0">
      <p:cViewPr varScale="1">
        <p:scale>
          <a:sx n="77" d="100"/>
          <a:sy n="77" d="100"/>
        </p:scale>
        <p:origin x="224" y="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21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0B4D6-795C-4BD1-A5A6-30AF517EA118}" type="datetimeFigureOut">
              <a:rPr lang="en-US" smtClean="0"/>
              <a:t>12/8/21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8875D-6B85-418E-A815-879704EE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5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875D-6B85-418E-A815-879704EEC0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55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875D-6B85-418E-A815-879704EEC0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15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875D-6B85-418E-A815-879704EEC0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99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875D-6B85-418E-A815-879704EEC0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98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875D-6B85-418E-A815-879704EEC0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6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Derek to lead this.  Rich weighs in.</a:t>
            </a:r>
          </a:p>
          <a:p>
            <a:r>
              <a:rPr lang="en-US" dirty="0"/>
              <a:t>Dave come in with the association perspective.</a:t>
            </a:r>
          </a:p>
          <a:p>
            <a:r>
              <a:rPr lang="en-US" dirty="0"/>
              <a:t>Cover the top areas of exposure currently happening – Ransomware, phishing, etc.</a:t>
            </a:r>
          </a:p>
          <a:p>
            <a:endParaRPr lang="en-US" dirty="0"/>
          </a:p>
          <a:p>
            <a:r>
              <a:rPr lang="en-US" dirty="0"/>
              <a:t>1.  Unauthorized access to your systems</a:t>
            </a:r>
          </a:p>
          <a:p>
            <a:r>
              <a:rPr lang="en-US" dirty="0"/>
              <a:t>2.  Data breach</a:t>
            </a:r>
          </a:p>
          <a:p>
            <a:r>
              <a:rPr lang="en-US" dirty="0"/>
              <a:t>3.  Privacy liability - have you violated your policy?</a:t>
            </a:r>
          </a:p>
          <a:p>
            <a:r>
              <a:rPr lang="en-US" dirty="0"/>
              <a:t>4.  Systems failure - act of god</a:t>
            </a:r>
          </a:p>
          <a:p>
            <a:r>
              <a:rPr lang="en-US" dirty="0"/>
              <a:t>5.  Funds transfer fraud - social engineering fraud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Proposed Question:  What cyber risks do you see as most pressing for your organization?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4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Derek &amp; Rich providing the basis for this discussion.</a:t>
            </a:r>
          </a:p>
          <a:p>
            <a:r>
              <a:rPr lang="en-US" dirty="0"/>
              <a:t>Policy basics.</a:t>
            </a:r>
          </a:p>
          <a:p>
            <a:r>
              <a:rPr lang="en-US" dirty="0"/>
              <a:t>Walk through first party versus third party coverages and examples of each.</a:t>
            </a:r>
          </a:p>
          <a:p>
            <a:r>
              <a:rPr lang="en-US" dirty="0"/>
              <a:t>Dave – How is phishing typically covered and how does it interact with other aspects of the policy like the crime policy when it comes to unauthorized funds transfer?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Proposed Question:  Has this improved your understanding of the basics of cyber insurance?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5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Derek to lead this.</a:t>
            </a:r>
          </a:p>
          <a:p>
            <a:r>
              <a:rPr lang="en-US" dirty="0"/>
              <a:t>David – weigh in on their journey as limits have increased and the introduction of the Excess Loss policy this year.</a:t>
            </a:r>
          </a:p>
          <a:p>
            <a:r>
              <a:rPr lang="en-US" dirty="0"/>
              <a:t>Go through the coverage calculator</a:t>
            </a:r>
          </a:p>
          <a:p>
            <a:r>
              <a:rPr lang="en-US" dirty="0"/>
              <a:t>Biggest lost is ransomware and business interruptions.</a:t>
            </a:r>
          </a:p>
          <a:p>
            <a:r>
              <a:rPr lang="en-US" dirty="0"/>
              <a:t>Breach Calculator Tool: https://eriskhub.com/mini-dbcc -- Open-Source mini calculator. </a:t>
            </a:r>
          </a:p>
          <a:p>
            <a:r>
              <a:rPr lang="en-US" dirty="0"/>
              <a:t>More expanded version available to </a:t>
            </a:r>
            <a:r>
              <a:rPr lang="en-US" dirty="0" err="1"/>
              <a:t>ERisk</a:t>
            </a:r>
            <a:r>
              <a:rPr lang="en-US" dirty="0"/>
              <a:t> Hub subscribers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Proposed Question:  Will you be evaluating your coverage limits based on our discussion today?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66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Rich to lead this.</a:t>
            </a:r>
          </a:p>
          <a:p>
            <a:endParaRPr lang="en-US" dirty="0"/>
          </a:p>
          <a:p>
            <a:r>
              <a:rPr lang="en-US" dirty="0"/>
              <a:t>Recommend reporting FBI – ic3.gov, but there are laws/regs in the works calling for federal disclosure to the government of cyber incidence.</a:t>
            </a:r>
          </a:p>
          <a:p>
            <a:r>
              <a:rPr lang="en-US" dirty="0"/>
              <a:t>No question on this slide as I expect people to be reticent to discuss claims activity they may have had with this organization.</a:t>
            </a:r>
          </a:p>
          <a:p>
            <a:endParaRPr lang="en-US" dirty="0"/>
          </a:p>
          <a:p>
            <a:r>
              <a:rPr lang="en-US" dirty="0"/>
              <a:t>QUESTION:  Have you experienced the need to file a claim in the last 12 months?</a:t>
            </a:r>
          </a:p>
        </p:txBody>
      </p:sp>
    </p:spTree>
    <p:extLst>
      <p:ext uri="{BB962C8B-B14F-4D97-AF65-F5344CB8AC3E}">
        <p14:creationId xmlns:p14="http://schemas.microsoft.com/office/powerpoint/2010/main" val="2537753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Rich to lead this.</a:t>
            </a:r>
          </a:p>
          <a:p>
            <a:r>
              <a:rPr lang="en-US" dirty="0"/>
              <a:t>Dave – Does your policy carrier make resources available?</a:t>
            </a:r>
          </a:p>
          <a:p>
            <a:r>
              <a:rPr lang="en-US" dirty="0"/>
              <a:t>Derek – What trends have you see with respect to carriers using these vetted resources?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Proposed Question:  Do you have incident response plans in place currently as part of your risk mitigation planning?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84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 to cover these.</a:t>
            </a:r>
          </a:p>
          <a:p>
            <a:r>
              <a:rPr lang="en-US" dirty="0"/>
              <a:t>Dave – How does your organization approach managing these IT risks?  Do you audit IT like your financials?</a:t>
            </a:r>
          </a:p>
          <a:p>
            <a:r>
              <a:rPr lang="en-US" dirty="0"/>
              <a:t>Derek – How do you see these items playing into the renewal process?  Start early….</a:t>
            </a:r>
          </a:p>
          <a:p>
            <a:r>
              <a:rPr lang="en-US" dirty="0"/>
              <a:t>IT is a journey – it is never just a destination.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Proposed Question:  How frequently do you audit your IT security policies?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21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 to cover these.</a:t>
            </a:r>
          </a:p>
          <a:p>
            <a:r>
              <a:rPr lang="en-US" dirty="0"/>
              <a:t>Dave – How does your organization approach managing these IT risks?  Do you audit IT like your financials?</a:t>
            </a:r>
          </a:p>
          <a:p>
            <a:endParaRPr lang="en-US" dirty="0"/>
          </a:p>
          <a:p>
            <a:r>
              <a:rPr lang="en-US" dirty="0"/>
              <a:t>IT is a journey – it is never just a destination.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Proposed Question:  How frequently do you?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03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the QR code to this slide…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875D-6B85-418E-A815-879704EEC0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7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15A46-1145-41E6-9B80-361774384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C462E-F8C3-4B56-9D65-151ADB638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836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E6BC-EC0E-462F-90C7-50658531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8C350-88EE-48AA-90E3-519D7B733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67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2E6EFC-A299-4432-A14F-048CA087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50"/>
            <a:ext cx="10515600" cy="1000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4C916-D46D-43CD-B252-0603A87F9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0787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64576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5449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1" y="651938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974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E64F-CD9C-473E-8A0E-684366FE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302A4-5301-4049-B6AB-37601877E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031"/>
            <a:ext cx="10515600" cy="50369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217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E888-91D7-426A-A313-B7D93336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39AB-8C65-4573-9331-8E14915CF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6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B1084-B076-4D1F-92FA-CD9B541D4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8671D-5644-4D43-A4E3-7F39998FC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EAA5A-0932-449D-AFA6-1518B9AEC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75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4C6D-2485-4868-9EFA-D973B7BB8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"/>
            <a:ext cx="10515600" cy="112067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63524-59D4-4699-8E97-5AC8DF439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20673"/>
            <a:ext cx="5157787" cy="601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95224-ACAC-4D2D-A3BC-71BCC300D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21923"/>
            <a:ext cx="5157787" cy="44677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87F2FF-2D2A-440D-A50D-F4CD8EFC8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20672"/>
            <a:ext cx="5183188" cy="6012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B8AE3-FD7A-4029-95A3-AF6636C9B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21923"/>
            <a:ext cx="5183188" cy="44677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269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BF87-5C91-4B17-B13F-28386265E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9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58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F7800-A5C6-4957-9005-A80651A1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0445C-B385-42C3-A715-93CCA4738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28652-6826-4F59-ADEA-7A260EA4A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596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DC3E-F866-49F7-82C4-E6D14411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681DC-5AD3-4896-A9C1-D8425CB87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BDD4C-60AC-4BF1-AA10-CA89DB767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83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32730E-8E07-4EB4-86D2-00A4E2E89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260"/>
            <a:ext cx="10515600" cy="1000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3CEA6-86E7-4135-9773-50CBE15D5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62FFE64-B6CF-49FD-94C7-E0DB7D0C0D76}"/>
              </a:ext>
            </a:extLst>
          </p:cNvPr>
          <p:cNvSpPr txBox="1">
            <a:spLocks/>
          </p:cNvSpPr>
          <p:nvPr userDrawn="1"/>
        </p:nvSpPr>
        <p:spPr>
          <a:xfrm>
            <a:off x="4038599" y="6480038"/>
            <a:ext cx="35393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Slide </a:t>
            </a:r>
            <a:fld id="{AEE81B43-ABD1-4EEF-8E47-4106114F163A}" type="slidenum">
              <a:rPr lang="en-US" smtClean="0">
                <a:solidFill>
                  <a:schemeClr val="bg1"/>
                </a:solidFill>
              </a:rPr>
              <a:t>‹#›</a:t>
            </a:fld>
            <a:r>
              <a:rPr lang="en-US" dirty="0">
                <a:solidFill>
                  <a:schemeClr val="bg1"/>
                </a:solidFill>
              </a:rPr>
              <a:t> - December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67D001C-3C58-4AC8-97BD-79782F07AD4E}"/>
              </a:ext>
            </a:extLst>
          </p:cNvPr>
          <p:cNvSpPr txBox="1">
            <a:spLocks/>
          </p:cNvSpPr>
          <p:nvPr userDrawn="1"/>
        </p:nvSpPr>
        <p:spPr>
          <a:xfrm>
            <a:off x="7986016" y="6440325"/>
            <a:ext cx="21985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Brought to you by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E108847-D887-4C50-9569-12E4F0B34C7D}"/>
              </a:ext>
            </a:extLst>
          </p:cNvPr>
          <p:cNvSpPr txBox="1">
            <a:spLocks/>
          </p:cNvSpPr>
          <p:nvPr userDrawn="1"/>
        </p:nvSpPr>
        <p:spPr>
          <a:xfrm>
            <a:off x="602520" y="6490357"/>
            <a:ext cx="238241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Copyright 2021 | 501Works LLC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39841-0878-2142-BD2F-63946E0E6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4840562"/>
            <a:ext cx="1051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2021 | 501Works LLC	Slide &lt;#&gt; - Date	Brought to you by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08D7B2-1CDB-DE4B-8CCE-2454DE729F3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7543" y="6266054"/>
            <a:ext cx="1460500" cy="5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0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mailto:Derek.Symer@ahtins.com" TargetMode="Externa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mailto:Derek.Symer@ahtins.com" TargetMode="Externa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501works.com/" TargetMode="External"/><Relationship Id="rId13" Type="http://schemas.openxmlformats.org/officeDocument/2006/relationships/hyperlink" Target="mailto:marquis@501works.com" TargetMode="External"/><Relationship Id="rId18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28.svg"/><Relationship Id="rId17" Type="http://schemas.openxmlformats.org/officeDocument/2006/relationships/image" Target="../media/image32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ftwaremage.com/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30.svg"/><Relationship Id="rId10" Type="http://schemas.openxmlformats.org/officeDocument/2006/relationships/hyperlink" Target="https://501works.com/" TargetMode="External"/><Relationship Id="rId4" Type="http://schemas.openxmlformats.org/officeDocument/2006/relationships/hyperlink" Target="https://mojomiddleware.com/" TargetMode="External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https://eriskhub.com/mini-dbc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501works.com/researc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BF286-A7FC-4384-8858-09227840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96001" cy="1112108"/>
          </a:xfrm>
        </p:spPr>
        <p:txBody>
          <a:bodyPr/>
          <a:lstStyle/>
          <a:p>
            <a:pPr marL="463550"/>
            <a:r>
              <a:rPr lang="en-US" sz="4000" dirty="0">
                <a:solidFill>
                  <a:srgbClr val="0F4C8C"/>
                </a:solidFill>
              </a:rPr>
              <a:t>Today’s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F4C8C"/>
                </a:solidFill>
              </a:rPr>
              <a:t>Topics: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FBC6A-6305-4695-A595-4A6271E20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12108"/>
            <a:ext cx="6096000" cy="3728050"/>
          </a:xfrm>
        </p:spPr>
        <p:txBody>
          <a:bodyPr/>
          <a:lstStyle/>
          <a:p>
            <a:pPr marL="914400" indent="-219075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Reasons for Cyber Insurance Coverage</a:t>
            </a:r>
          </a:p>
          <a:p>
            <a:pPr marL="914400" indent="-219075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Cyber Policies 101</a:t>
            </a:r>
          </a:p>
          <a:p>
            <a:pPr marL="914400" indent="-219075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Calculating Coverage Needs</a:t>
            </a:r>
          </a:p>
          <a:p>
            <a:pPr marL="914400" indent="-219075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Navigating the Claims Process</a:t>
            </a:r>
          </a:p>
          <a:p>
            <a:pPr marL="914400" indent="-219075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Tapping Carrier Resources</a:t>
            </a:r>
          </a:p>
          <a:p>
            <a:pPr marL="914400" indent="-219075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8 Ways to Avoid Trouble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16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>
            <a:extLst>
              <a:ext uri="{FF2B5EF4-FFF2-40B4-BE49-F238E27FC236}">
                <a16:creationId xmlns:a16="http://schemas.microsoft.com/office/drawing/2014/main" id="{1B720A94-5969-2E48-91A0-78F735A2144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254148" cy="111210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1638" algn="l">
              <a:buClr>
                <a:srgbClr val="F47F42"/>
              </a:buClr>
              <a:buSzPct val="80000"/>
            </a:pPr>
            <a:r>
              <a:rPr lang="en-US" sz="4000" dirty="0">
                <a:solidFill>
                  <a:srgbClr val="0F4C8C"/>
                </a:solidFill>
              </a:rPr>
              <a:t>Thank You Dave!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A6E6A5-3EF8-2842-8809-CCDF0A251D86}"/>
              </a:ext>
            </a:extLst>
          </p:cNvPr>
          <p:cNvSpPr txBox="1"/>
          <p:nvPr/>
        </p:nvSpPr>
        <p:spPr>
          <a:xfrm>
            <a:off x="4572000" y="6549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626E0E-E2CD-4209-A1A3-3DDD8ED72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4487" y="1499813"/>
            <a:ext cx="3654777" cy="369773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dirty="0"/>
              <a:t>If you have additional questions, please contact Dave Fitzsimmons:</a:t>
            </a:r>
          </a:p>
          <a:p>
            <a:pPr marL="0" indent="0" algn="ctr">
              <a:buNone/>
            </a:pPr>
            <a:endParaRPr lang="en-US" sz="3200" dirty="0">
              <a:solidFill>
                <a:prstClr val="white">
                  <a:lumMod val="50000"/>
                </a:prstClr>
              </a:solidFill>
              <a:cs typeface="Leelawadee UI" panose="020B0502040204020203" pitchFamily="34" charset="-34"/>
            </a:endParaRP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0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				</a:t>
            </a:r>
            <a:endParaRPr lang="en-US" sz="3200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A38338-9449-42E1-BD0D-B7AF0A6AD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6070" y="2898422"/>
            <a:ext cx="1451610" cy="1451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E8FDD9-E1FD-445E-AE47-0A81374BA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6632" y="865670"/>
            <a:ext cx="1350485" cy="492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3956CD-DBBE-453F-AF71-9CFDA2CC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75" y="1767016"/>
            <a:ext cx="6528860" cy="27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1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>
            <a:extLst>
              <a:ext uri="{FF2B5EF4-FFF2-40B4-BE49-F238E27FC236}">
                <a16:creationId xmlns:a16="http://schemas.microsoft.com/office/drawing/2014/main" id="{1B720A94-5969-2E48-91A0-78F735A2144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254148" cy="111210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1638" algn="l">
              <a:buClr>
                <a:srgbClr val="F47F42"/>
              </a:buClr>
              <a:buSzPct val="80000"/>
            </a:pPr>
            <a:r>
              <a:rPr lang="en-US" sz="4000" dirty="0">
                <a:solidFill>
                  <a:srgbClr val="0F4C8C"/>
                </a:solidFill>
              </a:rPr>
              <a:t>Thank You Derek!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A6E6A5-3EF8-2842-8809-CCDF0A251D86}"/>
              </a:ext>
            </a:extLst>
          </p:cNvPr>
          <p:cNvSpPr txBox="1"/>
          <p:nvPr/>
        </p:nvSpPr>
        <p:spPr>
          <a:xfrm>
            <a:off x="4572000" y="6549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272149-7DF9-FD48-8561-98A190FE8B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48" r="12586"/>
          <a:stretch/>
        </p:blipFill>
        <p:spPr>
          <a:xfrm>
            <a:off x="358346" y="1322173"/>
            <a:ext cx="6499654" cy="4275438"/>
          </a:xfrm>
          <a:prstGeom prst="rect">
            <a:avLst/>
          </a:prstGeom>
          <a:effectLst>
            <a:outerShdw blurRad="314053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626E0E-E2CD-4209-A1A3-3DDD8ED72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4487" y="1499813"/>
            <a:ext cx="3654777" cy="369773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dirty="0"/>
              <a:t>If you have additional questions, please contact Derek </a:t>
            </a:r>
            <a:r>
              <a:rPr lang="en-US" sz="2400" dirty="0" err="1"/>
              <a:t>Symer</a:t>
            </a:r>
            <a:r>
              <a:rPr lang="en-US" sz="2400" dirty="0"/>
              <a:t>: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dirty="0">
                <a:hlinkClick r:id="rId5"/>
              </a:rPr>
              <a:t>Derek.Symer@ahtins.com</a:t>
            </a:r>
            <a:r>
              <a:rPr lang="en-US" sz="2400" dirty="0"/>
              <a:t>  202.845.8260</a:t>
            </a:r>
          </a:p>
          <a:p>
            <a:pPr marL="0" indent="0" algn="ctr">
              <a:buNone/>
            </a:pPr>
            <a:endParaRPr lang="en-US" sz="3200" dirty="0">
              <a:solidFill>
                <a:prstClr val="white">
                  <a:lumMod val="50000"/>
                </a:prstClr>
              </a:solidFill>
              <a:cs typeface="Leelawadee UI" panose="020B0502040204020203" pitchFamily="34" charset="-34"/>
            </a:endParaRP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0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				</a:t>
            </a:r>
            <a:endParaRPr lang="en-US" sz="3200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A38338-9449-42E1-BD0D-B7AF0A6AD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6070" y="2898422"/>
            <a:ext cx="1451610" cy="1451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E8FDD9-E1FD-445E-AE47-0A81374BAE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6632" y="761796"/>
            <a:ext cx="1350485" cy="70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8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A63FB312-A1AB-DF46-8FB3-CDDBCE962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11" y="1359243"/>
            <a:ext cx="6573793" cy="3978876"/>
          </a:xfrm>
          <a:prstGeom prst="rect">
            <a:avLst/>
          </a:prstGeom>
          <a:effectLst>
            <a:outerShdw blurRad="262076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1B720A94-5969-2E48-91A0-78F735A2144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254144" cy="111210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3550" algn="l">
              <a:buClr>
                <a:srgbClr val="F47F42"/>
              </a:buClr>
              <a:buSzPct val="80000"/>
            </a:pPr>
            <a:r>
              <a:rPr lang="en-US" sz="4000" dirty="0">
                <a:solidFill>
                  <a:srgbClr val="0F4C8C"/>
                </a:solidFill>
              </a:rPr>
              <a:t>Thank You Rich!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A6E6A5-3EF8-2842-8809-CCDF0A251D86}"/>
              </a:ext>
            </a:extLst>
          </p:cNvPr>
          <p:cNvSpPr txBox="1"/>
          <p:nvPr/>
        </p:nvSpPr>
        <p:spPr>
          <a:xfrm>
            <a:off x="4572000" y="6549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434A6A-0B41-42A3-9A56-F9688277C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4487" y="1359243"/>
            <a:ext cx="3654777" cy="383830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dirty="0"/>
              <a:t>If you have additional questions, please contact Rich Gatz: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dirty="0">
                <a:hlinkClick r:id="rId5"/>
              </a:rPr>
              <a:t>rich@coalitioninc.com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dirty="0"/>
              <a:t>(630) 445-3187</a:t>
            </a:r>
          </a:p>
          <a:p>
            <a:pPr marL="0" indent="0" algn="ctr">
              <a:buNone/>
            </a:pPr>
            <a:endParaRPr lang="en-US" sz="3200" dirty="0">
              <a:solidFill>
                <a:prstClr val="white">
                  <a:lumMod val="50000"/>
                </a:prstClr>
              </a:solidFill>
              <a:cs typeface="Leelawadee UI" panose="020B0502040204020203" pitchFamily="34" charset="-34"/>
            </a:endParaRP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0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				</a:t>
            </a:r>
            <a:endParaRPr lang="en-US" sz="3200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2C0BD7-9A85-4983-8F82-F8163E7DD3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6070" y="2898422"/>
            <a:ext cx="1451610" cy="14516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0F9817-1CD9-4208-ACA1-309B94FD9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1210" y="731278"/>
            <a:ext cx="1681329" cy="62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00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2BB5BF6-6B99-E044-B30A-849F958C5356}"/>
              </a:ext>
            </a:extLst>
          </p:cNvPr>
          <p:cNvSpPr/>
          <p:nvPr/>
        </p:nvSpPr>
        <p:spPr>
          <a:xfrm>
            <a:off x="616268" y="2142083"/>
            <a:ext cx="7000875" cy="1260183"/>
          </a:xfrm>
          <a:prstGeom prst="roundRect">
            <a:avLst/>
          </a:prstGeom>
          <a:solidFill>
            <a:srgbClr val="91C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30FCFF7-426B-0E47-92D3-3C4E1B793B82}"/>
              </a:ext>
            </a:extLst>
          </p:cNvPr>
          <p:cNvSpPr/>
          <p:nvPr/>
        </p:nvSpPr>
        <p:spPr>
          <a:xfrm>
            <a:off x="601028" y="3475583"/>
            <a:ext cx="7814717" cy="126018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9D7A18F-8DF8-774F-9FD5-4CC348E2D40C}"/>
              </a:ext>
            </a:extLst>
          </p:cNvPr>
          <p:cNvSpPr/>
          <p:nvPr/>
        </p:nvSpPr>
        <p:spPr>
          <a:xfrm>
            <a:off x="608648" y="4812112"/>
            <a:ext cx="9358312" cy="1145621"/>
          </a:xfrm>
          <a:prstGeom prst="roundRect">
            <a:avLst/>
          </a:prstGeom>
          <a:solidFill>
            <a:srgbClr val="F47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305554-F4CE-0647-8DD3-98286F998D80}"/>
              </a:ext>
            </a:extLst>
          </p:cNvPr>
          <p:cNvSpPr/>
          <p:nvPr/>
        </p:nvSpPr>
        <p:spPr>
          <a:xfrm>
            <a:off x="6902103" y="-1397951"/>
            <a:ext cx="7593617" cy="7577440"/>
          </a:xfrm>
          <a:prstGeom prst="ellipse">
            <a:avLst/>
          </a:prstGeom>
          <a:solidFill>
            <a:srgbClr val="F47F42"/>
          </a:solidFill>
          <a:ln>
            <a:noFill/>
          </a:ln>
          <a:effectLst>
            <a:outerShdw blurRad="320432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4A7CDE-AB71-48B0-BEF6-F5FB0F2BE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684" y="786540"/>
            <a:ext cx="4356561" cy="1049338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F408DC-BE98-4862-AD35-F92CFD91F535}"/>
              </a:ext>
            </a:extLst>
          </p:cNvPr>
          <p:cNvSpPr txBox="1">
            <a:spLocks/>
          </p:cNvSpPr>
          <p:nvPr/>
        </p:nvSpPr>
        <p:spPr>
          <a:xfrm>
            <a:off x="2438401" y="2567675"/>
            <a:ext cx="4263816" cy="861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47F42"/>
              </a:buClr>
              <a:buSzPct val="50000"/>
              <a:buNone/>
            </a:pPr>
            <a:r>
              <a:rPr lang="en-US" sz="1600" b="1" dirty="0">
                <a:solidFill>
                  <a:schemeClr val="bg1"/>
                </a:solidFill>
                <a:cs typeface="Calibri" panose="020F0502020204030204" pitchFamily="34" charset="0"/>
              </a:rPr>
              <a:t>Mojo Middleware</a:t>
            </a: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™ - Our flagship product to easily integrate association software.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C4C6A6-9CC6-4129-BABC-37484B8C4ECB}"/>
              </a:ext>
            </a:extLst>
          </p:cNvPr>
          <p:cNvSpPr txBox="1">
            <a:spLocks/>
          </p:cNvSpPr>
          <p:nvPr/>
        </p:nvSpPr>
        <p:spPr>
          <a:xfrm>
            <a:off x="8932179" y="2615170"/>
            <a:ext cx="2729734" cy="1349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5273C5-3F9F-2144-B081-19EAFF580E02}"/>
              </a:ext>
            </a:extLst>
          </p:cNvPr>
          <p:cNvSpPr txBox="1"/>
          <p:nvPr/>
        </p:nvSpPr>
        <p:spPr>
          <a:xfrm>
            <a:off x="805250" y="1803464"/>
            <a:ext cx="2879124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47F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PRODUCTS &amp; SERVICES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hlinkClick r:id="rId4"/>
            <a:extLst>
              <a:ext uri="{FF2B5EF4-FFF2-40B4-BE49-F238E27FC236}">
                <a16:creationId xmlns:a16="http://schemas.microsoft.com/office/drawing/2014/main" id="{43810E29-20EE-2D48-A605-AFE0D62421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268" y="2515413"/>
            <a:ext cx="1355544" cy="524999"/>
          </a:xfrm>
          <a:prstGeom prst="rect">
            <a:avLst/>
          </a:prstGeom>
        </p:spPr>
      </p:pic>
      <p:pic>
        <p:nvPicPr>
          <p:cNvPr id="16" name="Picture 15">
            <a:hlinkClick r:id="rId6"/>
            <a:extLst>
              <a:ext uri="{FF2B5EF4-FFF2-40B4-BE49-F238E27FC236}">
                <a16:creationId xmlns:a16="http://schemas.microsoft.com/office/drawing/2014/main" id="{8AFAA094-6B35-7F4A-960D-BBAA13300C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973" y="3713646"/>
            <a:ext cx="1673064" cy="715915"/>
          </a:xfrm>
          <a:prstGeom prst="rect">
            <a:avLst/>
          </a:prstGeom>
        </p:spPr>
      </p:pic>
      <p:pic>
        <p:nvPicPr>
          <p:cNvPr id="17" name="Picture 16">
            <a:hlinkClick r:id="rId8"/>
            <a:extLst>
              <a:ext uri="{FF2B5EF4-FFF2-40B4-BE49-F238E27FC236}">
                <a16:creationId xmlns:a16="http://schemas.microsoft.com/office/drawing/2014/main" id="{18912C06-23D3-534C-A248-7F4995A67E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829" y="5037448"/>
            <a:ext cx="1552300" cy="550525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781F08EE-5EF9-3942-B519-CCFF529567AF}"/>
              </a:ext>
            </a:extLst>
          </p:cNvPr>
          <p:cNvSpPr txBox="1">
            <a:spLocks/>
          </p:cNvSpPr>
          <p:nvPr/>
        </p:nvSpPr>
        <p:spPr>
          <a:xfrm>
            <a:off x="8810728" y="4794665"/>
            <a:ext cx="3144481" cy="3926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+mj-lt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https://501Works.com</a:t>
            </a:r>
            <a:r>
              <a:rPr lang="en-US" dirty="0">
                <a:latin typeface="+mj-lt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1" name="Graphic 20" descr="Receiver with solid fill">
            <a:extLst>
              <a:ext uri="{FF2B5EF4-FFF2-40B4-BE49-F238E27FC236}">
                <a16:creationId xmlns:a16="http://schemas.microsoft.com/office/drawing/2014/main" id="{05641916-2DC5-A944-9AE8-4433ADC46E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59675" y="3798516"/>
            <a:ext cx="359225" cy="389721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2F88AFD6-F85A-8348-8AF2-331DD96A7A85}"/>
              </a:ext>
            </a:extLst>
          </p:cNvPr>
          <p:cNvSpPr txBox="1">
            <a:spLocks/>
          </p:cNvSpPr>
          <p:nvPr/>
        </p:nvSpPr>
        <p:spPr>
          <a:xfrm>
            <a:off x="8765535" y="3798715"/>
            <a:ext cx="2772729" cy="3509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0" strike="noStrike" dirty="0">
                <a:effectLst/>
                <a:latin typeface="+mj-lt"/>
                <a:cs typeface="Calibri" panose="020F0502020204030204" pitchFamily="34" charset="0"/>
              </a:rPr>
              <a:t>703-459-9779</a:t>
            </a:r>
            <a:endParaRPr lang="en-US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8241996B-8DE1-F24F-A80B-B3BDE5706C6B}"/>
              </a:ext>
            </a:extLst>
          </p:cNvPr>
          <p:cNvSpPr txBox="1">
            <a:spLocks/>
          </p:cNvSpPr>
          <p:nvPr/>
        </p:nvSpPr>
        <p:spPr>
          <a:xfrm>
            <a:off x="8767903" y="4227778"/>
            <a:ext cx="3451649" cy="386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+mj-lt"/>
                <a:cs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marquis@501works.com</a:t>
            </a:r>
            <a:endParaRPr lang="en-US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6" name="Graphic 28" descr="Open envelope with solid fill">
            <a:extLst>
              <a:ext uri="{FF2B5EF4-FFF2-40B4-BE49-F238E27FC236}">
                <a16:creationId xmlns:a16="http://schemas.microsoft.com/office/drawing/2014/main" id="{BD7E0047-F245-FF4A-9CB7-D3183B33E7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35366" y="4249182"/>
            <a:ext cx="386021" cy="3860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D1BC18-579B-C94F-88C0-75350ABA0D4C}"/>
              </a:ext>
            </a:extLst>
          </p:cNvPr>
          <p:cNvSpPr txBox="1"/>
          <p:nvPr/>
        </p:nvSpPr>
        <p:spPr>
          <a:xfrm>
            <a:off x="2449830" y="4872160"/>
            <a:ext cx="485453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rgbClr val="F47F42"/>
              </a:buClr>
              <a:buSzPct val="100000"/>
            </a:pPr>
            <a:r>
              <a:rPr lang="en-US" sz="16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Customized Software Solutions and Integrations </a:t>
            </a:r>
          </a:p>
          <a:p>
            <a:pPr>
              <a:spcAft>
                <a:spcPts val="600"/>
              </a:spcAft>
              <a:buClr>
                <a:srgbClr val="F47F42"/>
              </a:buClr>
              <a:buSzPct val="100000"/>
            </a:pPr>
            <a:r>
              <a:rPr lang="en-US" sz="16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IT Consulting Services</a:t>
            </a:r>
          </a:p>
          <a:p>
            <a:pPr>
              <a:spcAft>
                <a:spcPts val="600"/>
              </a:spcAft>
              <a:buClr>
                <a:srgbClr val="F47F42"/>
              </a:buClr>
              <a:buSzPct val="100000"/>
            </a:pPr>
            <a:r>
              <a:rPr lang="en-US" sz="1600" b="1" spc="-4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Advanced </a:t>
            </a:r>
            <a:r>
              <a:rPr lang="en-US" sz="16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Design and Content Solutions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CB4E2-ED8B-C14B-890C-D1947117CE58}"/>
              </a:ext>
            </a:extLst>
          </p:cNvPr>
          <p:cNvSpPr txBox="1"/>
          <p:nvPr/>
        </p:nvSpPr>
        <p:spPr>
          <a:xfrm>
            <a:off x="7405698" y="2073528"/>
            <a:ext cx="478630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150" dirty="0">
                <a:latin typeface="+mj-lt"/>
                <a:cs typeface="Calibri" panose="020F0502020204030204" pitchFamily="34" charset="0"/>
              </a:rPr>
              <a:t>We are here to help!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or email us for a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minute free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consulting session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130A7A-6F4E-6C4F-9572-08ED290FAAF3}"/>
              </a:ext>
            </a:extLst>
          </p:cNvPr>
          <p:cNvSpPr txBox="1"/>
          <p:nvPr/>
        </p:nvSpPr>
        <p:spPr>
          <a:xfrm>
            <a:off x="2419700" y="3586388"/>
            <a:ext cx="4684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cs typeface="Calibri" panose="020F0502020204030204" pitchFamily="34" charset="0"/>
              </a:rPr>
              <a:t>Software Mage</a:t>
            </a: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™</a:t>
            </a:r>
            <a:r>
              <a:rPr lang="en-US" sz="1600" b="1" dirty="0">
                <a:solidFill>
                  <a:schemeClr val="bg1"/>
                </a:solidFill>
                <a:cs typeface="Calibri" panose="020F0502020204030204" pitchFamily="34" charset="0"/>
              </a:rPr>
              <a:t>  </a:t>
            </a: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– a  tool that helps you navigate the AMS/CRM selection process, gather requirements, draft your RFP, and evaluate vendor responses.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87DE469-370F-804A-B868-6B1BC3CD05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819213" cy="10997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3550"/>
            <a:r>
              <a:rPr lang="en-US" sz="4000" dirty="0">
                <a:solidFill>
                  <a:srgbClr val="0F4C8C"/>
                </a:solidFill>
              </a:rPr>
              <a:t>501Works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3318E8-4AAD-2B4B-A267-2E05469095A4}"/>
              </a:ext>
            </a:extLst>
          </p:cNvPr>
          <p:cNvSpPr/>
          <p:nvPr/>
        </p:nvSpPr>
        <p:spPr>
          <a:xfrm>
            <a:off x="6869724" y="-1790715"/>
            <a:ext cx="7461131" cy="17907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0E8D76-63F8-9741-A2A1-EDE2AFD02AEF}"/>
              </a:ext>
            </a:extLst>
          </p:cNvPr>
          <p:cNvSpPr/>
          <p:nvPr/>
        </p:nvSpPr>
        <p:spPr>
          <a:xfrm rot="16200000">
            <a:off x="8953356" y="1615880"/>
            <a:ext cx="9090148" cy="26128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Laptop with solid fill">
            <a:extLst>
              <a:ext uri="{FF2B5EF4-FFF2-40B4-BE49-F238E27FC236}">
                <a16:creationId xmlns:a16="http://schemas.microsoft.com/office/drawing/2014/main" id="{A07FA2E0-2F2C-4543-815E-23C872208F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71169" y="4773287"/>
            <a:ext cx="465535" cy="465535"/>
          </a:xfrm>
          <a:prstGeom prst="rect">
            <a:avLst/>
          </a:prstGeom>
        </p:spPr>
      </p:pic>
      <p:pic>
        <p:nvPicPr>
          <p:cNvPr id="19" name="Picture 1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52221ED5-0258-EE46-866D-C6CADEB5E6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136" y="202876"/>
            <a:ext cx="2803770" cy="183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3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36E4B-85D5-4811-96A0-AB6EABBF3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12109"/>
            <a:ext cx="7577901" cy="2316892"/>
          </a:xfrm>
        </p:spPr>
        <p:txBody>
          <a:bodyPr/>
          <a:lstStyle/>
          <a:p>
            <a:pPr marL="914400" indent="-219075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The history and evolution of cyber policies.</a:t>
            </a:r>
          </a:p>
          <a:p>
            <a:pPr marL="914400" indent="-219075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Technology presence in business is now ubiquitous.</a:t>
            </a:r>
          </a:p>
          <a:p>
            <a:pPr marL="914400" indent="-219075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More threats than ever before.</a:t>
            </a:r>
            <a:endParaRPr lang="en-US" sz="28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71FEAC-769F-BA45-B209-AC9DA173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0762735" cy="1112108"/>
          </a:xfrm>
        </p:spPr>
        <p:txBody>
          <a:bodyPr/>
          <a:lstStyle/>
          <a:p>
            <a:pPr marL="401638">
              <a:buClr>
                <a:srgbClr val="F47F42"/>
              </a:buClr>
              <a:buSzPct val="80000"/>
            </a:pPr>
            <a:r>
              <a:rPr lang="en-US" sz="4000" dirty="0">
                <a:solidFill>
                  <a:srgbClr val="0F4C8C"/>
                </a:solidFill>
              </a:rPr>
              <a:t>Reasons for Cyber Insurance Coverage</a:t>
            </a:r>
          </a:p>
        </p:txBody>
      </p:sp>
    </p:spTree>
    <p:extLst>
      <p:ext uri="{BB962C8B-B14F-4D97-AF65-F5344CB8AC3E}">
        <p14:creationId xmlns:p14="http://schemas.microsoft.com/office/powerpoint/2010/main" val="410173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36E4B-85D5-4811-96A0-AB6EABBF3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12108"/>
            <a:ext cx="7700889" cy="4481170"/>
          </a:xfrm>
        </p:spPr>
        <p:txBody>
          <a:bodyPr/>
          <a:lstStyle/>
          <a:p>
            <a:pPr marL="914400" indent="-219075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First party coverages versus third party coverages.</a:t>
            </a:r>
          </a:p>
          <a:p>
            <a:pPr marL="914400" indent="-219075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Breach response costs.</a:t>
            </a:r>
          </a:p>
          <a:p>
            <a:pPr marL="914400" indent="-219075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Cyber extortion.</a:t>
            </a:r>
          </a:p>
          <a:p>
            <a:pPr marL="914400" indent="-219075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Funds transfer fraud.</a:t>
            </a:r>
          </a:p>
          <a:p>
            <a:pPr marL="914400" indent="-219075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Business interruption and extra expense.</a:t>
            </a:r>
          </a:p>
          <a:p>
            <a:pPr marL="914400" indent="-219075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Underwriting complexity.</a:t>
            </a:r>
          </a:p>
          <a:p>
            <a:endParaRPr lang="en-US" sz="28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CB42B8-53DA-4244-BC9C-4A79FB4C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96001" cy="1112108"/>
          </a:xfrm>
        </p:spPr>
        <p:txBody>
          <a:bodyPr/>
          <a:lstStyle/>
          <a:p>
            <a:pPr marL="463550">
              <a:buClr>
                <a:srgbClr val="F47F42"/>
              </a:buClr>
              <a:buSzPct val="80000"/>
            </a:pPr>
            <a:r>
              <a:rPr lang="en-US" sz="4000" dirty="0">
                <a:solidFill>
                  <a:srgbClr val="0F4C8C"/>
                </a:solidFill>
              </a:rPr>
              <a:t>Cyber Policies 101</a:t>
            </a:r>
          </a:p>
        </p:txBody>
      </p:sp>
    </p:spTree>
    <p:extLst>
      <p:ext uri="{BB962C8B-B14F-4D97-AF65-F5344CB8AC3E}">
        <p14:creationId xmlns:p14="http://schemas.microsoft.com/office/powerpoint/2010/main" val="87531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36E4B-85D5-4811-96A0-AB6EABBF3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112108"/>
            <a:ext cx="7043350" cy="4263081"/>
          </a:xfrm>
        </p:spPr>
        <p:txBody>
          <a:bodyPr/>
          <a:lstStyle/>
          <a:p>
            <a:pPr marL="914400" indent="-219075">
              <a:lnSpc>
                <a:spcPct val="100000"/>
              </a:lnSpc>
              <a:buClr>
                <a:srgbClr val="F47F42"/>
              </a:buClr>
              <a:buSzPct val="80000"/>
            </a:pPr>
            <a:r>
              <a:rPr lang="en-US" sz="2000" dirty="0"/>
              <a:t>Breach Calculator Tool: </a:t>
            </a:r>
            <a:br>
              <a:rPr lang="en-US" sz="2000" dirty="0"/>
            </a:b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https://eriskhub.com/mini-dbcc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Open-Source mini calculator.</a:t>
            </a:r>
          </a:p>
          <a:p>
            <a:pPr marL="914400" indent="-219075">
              <a:lnSpc>
                <a:spcPct val="200000"/>
              </a:lnSpc>
              <a:buClr>
                <a:srgbClr val="F47F42"/>
              </a:buClr>
              <a:buSzPct val="80000"/>
            </a:pPr>
            <a:r>
              <a:rPr lang="en-US" sz="2000" dirty="0"/>
              <a:t>Benchmarking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216A70-3D6D-1448-845A-25E221BD52B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242590" cy="111210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3550" algn="l">
              <a:buClr>
                <a:srgbClr val="F47F42"/>
              </a:buClr>
            </a:pPr>
            <a:r>
              <a:rPr lang="en-US" sz="4000" dirty="0">
                <a:solidFill>
                  <a:srgbClr val="0F4C8C"/>
                </a:solidFill>
              </a:rPr>
              <a:t>Calculating Coverage Needs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5D44DD-3A27-8148-A44C-06D22D96A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882" y="3035254"/>
            <a:ext cx="3987996" cy="24680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932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36E4B-85D5-4811-96A0-AB6EABBF3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12108"/>
            <a:ext cx="8006080" cy="4948799"/>
          </a:xfrm>
        </p:spPr>
        <p:txBody>
          <a:bodyPr/>
          <a:lstStyle/>
          <a:p>
            <a:pPr marL="203195" indent="0">
              <a:buNone/>
            </a:pPr>
            <a:endParaRPr lang="en-US" sz="2800" b="1" dirty="0"/>
          </a:p>
          <a:p>
            <a:pPr marL="914400" indent="-279400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Notice to the insurance company.</a:t>
            </a:r>
          </a:p>
          <a:p>
            <a:pPr marL="1523985" lvl="4" indent="-279400">
              <a:lnSpc>
                <a:spcPct val="150000"/>
              </a:lnSpc>
              <a:spcBef>
                <a:spcPts val="0"/>
              </a:spcBef>
              <a:buClr>
                <a:srgbClr val="F47F42"/>
              </a:buClr>
              <a:buSzPct val="80000"/>
            </a:pPr>
            <a:r>
              <a:rPr lang="en-US" sz="2000" dirty="0"/>
              <a:t>DO NOT simply try self resolution.</a:t>
            </a:r>
          </a:p>
          <a:p>
            <a:pPr marL="914400" indent="-279400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Initial call with the claim adjuster.</a:t>
            </a:r>
          </a:p>
          <a:p>
            <a:pPr marL="914400" indent="-279400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Scoping call.</a:t>
            </a:r>
          </a:p>
          <a:p>
            <a:pPr marL="914400" indent="-279400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Forensic kick-off.</a:t>
            </a:r>
          </a:p>
          <a:p>
            <a:pPr marL="914400" indent="-279400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Investigation, restoration and negotiation.</a:t>
            </a:r>
          </a:p>
          <a:p>
            <a:pPr marL="914400" indent="-279400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Submittal of proof of loss.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216A70-3D6D-1448-845A-25E221BD52B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217876" cy="111210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3550" algn="l"/>
            <a:r>
              <a:rPr lang="en-US" sz="4000" dirty="0">
                <a:solidFill>
                  <a:srgbClr val="0F4C8C"/>
                </a:solidFill>
              </a:rPr>
              <a:t>Navigating the Claims Process</a:t>
            </a:r>
          </a:p>
        </p:txBody>
      </p:sp>
    </p:spTree>
    <p:extLst>
      <p:ext uri="{BB962C8B-B14F-4D97-AF65-F5344CB8AC3E}">
        <p14:creationId xmlns:p14="http://schemas.microsoft.com/office/powerpoint/2010/main" val="6477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36E4B-85D5-4811-96A0-AB6EABBF3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55313"/>
            <a:ext cx="8006080" cy="4605594"/>
          </a:xfrm>
        </p:spPr>
        <p:txBody>
          <a:bodyPr/>
          <a:lstStyle/>
          <a:p>
            <a:pPr marL="914400" indent="-219075">
              <a:buNone/>
            </a:pPr>
            <a:r>
              <a:rPr lang="en-US" sz="2400" dirty="0"/>
              <a:t>Pre-claim services versus post-incident response.</a:t>
            </a:r>
          </a:p>
          <a:p>
            <a:pPr marL="914400" indent="-219075">
              <a:buNone/>
            </a:pPr>
            <a:endParaRPr lang="en-US" sz="2000" b="1" dirty="0"/>
          </a:p>
          <a:p>
            <a:pPr marL="914400" indent="-219075">
              <a:buNone/>
            </a:pPr>
            <a:r>
              <a:rPr lang="en-US" sz="2000" b="1" dirty="0"/>
              <a:t>Sample Service Areas</a:t>
            </a:r>
          </a:p>
          <a:p>
            <a:pPr marL="914400" indent="-219075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Proactive Vulnerability Scanning</a:t>
            </a:r>
          </a:p>
          <a:p>
            <a:pPr marL="914400" indent="-219075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Legal representation</a:t>
            </a:r>
          </a:p>
          <a:p>
            <a:pPr marL="914400" indent="-219075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Securing forensic specialists</a:t>
            </a:r>
          </a:p>
          <a:p>
            <a:pPr marL="914400" indent="-219075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Digital asset restoration</a:t>
            </a:r>
          </a:p>
          <a:p>
            <a:pPr marL="914400" indent="-219075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Notification assistance</a:t>
            </a:r>
          </a:p>
          <a:p>
            <a:pPr marL="914400" indent="-219075">
              <a:lnSpc>
                <a:spcPct val="150000"/>
              </a:lnSpc>
              <a:buClr>
                <a:srgbClr val="F47F42"/>
              </a:buClr>
              <a:buSzPct val="80000"/>
            </a:pPr>
            <a:r>
              <a:rPr lang="en-US" sz="2000" dirty="0"/>
              <a:t>Public Relations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216A70-3D6D-1448-845A-25E221BD52B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242589" cy="111210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3550" algn="l"/>
            <a:r>
              <a:rPr lang="en-US" sz="4000" dirty="0">
                <a:solidFill>
                  <a:srgbClr val="0F4C8C"/>
                </a:solidFill>
              </a:rPr>
              <a:t>Tapping Carrier Resources</a:t>
            </a:r>
          </a:p>
        </p:txBody>
      </p:sp>
    </p:spTree>
    <p:extLst>
      <p:ext uri="{BB962C8B-B14F-4D97-AF65-F5344CB8AC3E}">
        <p14:creationId xmlns:p14="http://schemas.microsoft.com/office/powerpoint/2010/main" val="2022311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36E4B-85D5-4811-96A0-AB6EABBF3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112107"/>
            <a:ext cx="7426410" cy="4501759"/>
          </a:xfrm>
        </p:spPr>
        <p:txBody>
          <a:bodyPr/>
          <a:lstStyle/>
          <a:p>
            <a:pPr marL="914400" indent="-279400">
              <a:lnSpc>
                <a:spcPct val="150000"/>
              </a:lnSpc>
              <a:buClr>
                <a:srgbClr val="F47F42"/>
              </a:buClr>
              <a:buSzPct val="80000"/>
              <a:buFont typeface="+mj-lt"/>
              <a:buAutoNum type="arabicPeriod"/>
            </a:pPr>
            <a:r>
              <a:rPr lang="en-US" sz="2000" dirty="0"/>
              <a:t>Create &amp; maintain policies and incident response plans.</a:t>
            </a:r>
          </a:p>
          <a:p>
            <a:pPr marL="914400" indent="-279400">
              <a:lnSpc>
                <a:spcPct val="150000"/>
              </a:lnSpc>
              <a:buClr>
                <a:srgbClr val="F47F42"/>
              </a:buClr>
              <a:buSzPct val="80000"/>
              <a:buFont typeface="+mj-lt"/>
              <a:buAutoNum type="arabicPeriod"/>
            </a:pPr>
            <a:r>
              <a:rPr lang="en-US" sz="2000" dirty="0"/>
              <a:t>Provide security awareness training and phishing testing to all staff.</a:t>
            </a:r>
          </a:p>
          <a:p>
            <a:pPr marL="914400" indent="-279400">
              <a:lnSpc>
                <a:spcPct val="150000"/>
              </a:lnSpc>
              <a:buClr>
                <a:srgbClr val="F47F42"/>
              </a:buClr>
              <a:buSzPct val="80000"/>
              <a:buFont typeface="+mj-lt"/>
              <a:buAutoNum type="arabicPeriod"/>
            </a:pPr>
            <a:r>
              <a:rPr lang="en-US" sz="2000" dirty="0"/>
              <a:t>Add MFA to business systems.</a:t>
            </a:r>
          </a:p>
          <a:p>
            <a:pPr marL="914400" indent="-279400">
              <a:lnSpc>
                <a:spcPct val="150000"/>
              </a:lnSpc>
              <a:buClr>
                <a:srgbClr val="F47F42"/>
              </a:buClr>
              <a:buSzPct val="80000"/>
              <a:buFont typeface="+mj-lt"/>
              <a:buAutoNum type="arabicPeriod"/>
            </a:pPr>
            <a:r>
              <a:rPr lang="en-US" sz="2000" dirty="0"/>
              <a:t>Secure remote desktop protocols.</a:t>
            </a:r>
          </a:p>
          <a:p>
            <a:pPr marL="914400" indent="-279400">
              <a:lnSpc>
                <a:spcPct val="150000"/>
              </a:lnSpc>
              <a:buClr>
                <a:srgbClr val="F47F42"/>
              </a:buClr>
              <a:buSzPct val="80000"/>
              <a:buFont typeface="+mj-lt"/>
              <a:buAutoNum type="arabicPeriod"/>
            </a:pPr>
            <a:r>
              <a:rPr lang="en-US" sz="2000" dirty="0"/>
              <a:t>Patch and validate EVERY system on a monthly basis – OS, AV, AM, software.</a:t>
            </a:r>
          </a:p>
          <a:p>
            <a:pPr marL="914400" indent="-279400">
              <a:lnSpc>
                <a:spcPct val="150000"/>
              </a:lnSpc>
              <a:buClr>
                <a:srgbClr val="F47F42"/>
              </a:buClr>
              <a:buSzPct val="80000"/>
              <a:buFont typeface="+mj-lt"/>
              <a:buAutoNum type="arabicPeriod"/>
            </a:pPr>
            <a:r>
              <a:rPr lang="en-US" sz="2000" dirty="0"/>
              <a:t>Regularly check vendor compliance.</a:t>
            </a:r>
          </a:p>
          <a:p>
            <a:pPr marL="914400" indent="-279400">
              <a:lnSpc>
                <a:spcPct val="150000"/>
              </a:lnSpc>
              <a:buClr>
                <a:srgbClr val="F47F42"/>
              </a:buClr>
              <a:buSzPct val="80000"/>
              <a:buFont typeface="+mj-lt"/>
              <a:buAutoNum type="arabicPeriod"/>
            </a:pPr>
            <a:r>
              <a:rPr lang="en-US" sz="2000" dirty="0"/>
              <a:t>Backup, backup, backup!  Test backups regularly.</a:t>
            </a:r>
          </a:p>
          <a:p>
            <a:pPr marL="914400" indent="-279400">
              <a:lnSpc>
                <a:spcPct val="150000"/>
              </a:lnSpc>
              <a:buClr>
                <a:srgbClr val="F47F42"/>
              </a:buClr>
              <a:buSzPct val="80000"/>
              <a:buFont typeface="+mj-lt"/>
              <a:buAutoNum type="arabicPeriod"/>
            </a:pPr>
            <a:r>
              <a:rPr lang="en-US" sz="2000" dirty="0"/>
              <a:t>Audit IT annually – just like your finances.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216A70-3D6D-1448-845A-25E221BD52B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230232" cy="112446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3550" algn="l"/>
            <a:r>
              <a:rPr lang="en-US" sz="4000" dirty="0">
                <a:solidFill>
                  <a:srgbClr val="0F4C8C"/>
                </a:solidFill>
              </a:rPr>
              <a:t>8 Ways to Avoid Trouble</a:t>
            </a:r>
          </a:p>
        </p:txBody>
      </p:sp>
    </p:spTree>
    <p:extLst>
      <p:ext uri="{BB962C8B-B14F-4D97-AF65-F5344CB8AC3E}">
        <p14:creationId xmlns:p14="http://schemas.microsoft.com/office/powerpoint/2010/main" val="127549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216A70-3D6D-1448-845A-25E221BD52B2}"/>
              </a:ext>
            </a:extLst>
          </p:cNvPr>
          <p:cNvSpPr txBox="1">
            <a:spLocks/>
          </p:cNvSpPr>
          <p:nvPr/>
        </p:nvSpPr>
        <p:spPr>
          <a:xfrm>
            <a:off x="838200" y="5"/>
            <a:ext cx="10515600" cy="85113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solidFill>
                <a:srgbClr val="0F4C8C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0F5B949-781A-4E6F-A77E-36009E414AD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787981" cy="111210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 fontScale="975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pPr marL="401638"/>
            <a:r>
              <a:rPr lang="en-US" sz="4000" dirty="0">
                <a:solidFill>
                  <a:srgbClr val="0F4C8C"/>
                </a:solidFill>
              </a:rPr>
              <a:t>Other Questions?</a:t>
            </a:r>
          </a:p>
        </p:txBody>
      </p:sp>
    </p:spTree>
    <p:extLst>
      <p:ext uri="{BB962C8B-B14F-4D97-AF65-F5344CB8AC3E}">
        <p14:creationId xmlns:p14="http://schemas.microsoft.com/office/powerpoint/2010/main" val="94666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619DE378-B40F-9A4D-8857-120C95025B69}"/>
              </a:ext>
            </a:extLst>
          </p:cNvPr>
          <p:cNvSpPr/>
          <p:nvPr/>
        </p:nvSpPr>
        <p:spPr>
          <a:xfrm>
            <a:off x="10007800" y="1606658"/>
            <a:ext cx="4397291" cy="4387923"/>
          </a:xfrm>
          <a:prstGeom prst="ellipse">
            <a:avLst/>
          </a:prstGeom>
          <a:solidFill>
            <a:srgbClr val="91CEF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D8B452-2E47-40CE-8DE5-08F716D43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465"/>
            <a:ext cx="8414951" cy="5733534"/>
          </a:xfrm>
        </p:spPr>
        <p:txBody>
          <a:bodyPr>
            <a:noAutofit/>
          </a:bodyPr>
          <a:lstStyle/>
          <a:p>
            <a:pPr marL="914400" indent="-219075">
              <a:lnSpc>
                <a:spcPct val="100000"/>
              </a:lnSpc>
              <a:spcBef>
                <a:spcPts val="0"/>
              </a:spcBef>
              <a:buClr>
                <a:srgbClr val="F47F42"/>
              </a:buClr>
              <a:buSzPct val="80000"/>
              <a:buFont typeface="Arial" panose="020B0604020202020204" pitchFamily="34" charset="0"/>
              <a:buChar char="●"/>
            </a:pPr>
            <a:r>
              <a:rPr lang="en-US" sz="2000" dirty="0"/>
              <a:t>501Works, in partnership with Branching Knowledge, is inviting association staff, vendors and consultants to participate in a survey whose purpose is to improve this industry's friction-ridden and fractured process for selecting, implementing, and using AMS/CRM solutions.</a:t>
            </a:r>
            <a:br>
              <a:rPr lang="en-US" sz="2000" dirty="0"/>
            </a:br>
            <a:endParaRPr lang="en-US" sz="2000" dirty="0"/>
          </a:p>
          <a:p>
            <a:pPr marL="914400" indent="-219075">
              <a:lnSpc>
                <a:spcPct val="100000"/>
              </a:lnSpc>
              <a:spcBef>
                <a:spcPts val="0"/>
              </a:spcBef>
              <a:buClr>
                <a:srgbClr val="F47F42"/>
              </a:buClr>
              <a:buSzPct val="80000"/>
              <a:buFont typeface="Arial" panose="020B0604020202020204" pitchFamily="34" charset="0"/>
              <a:buChar char="●"/>
            </a:pPr>
            <a:r>
              <a:rPr lang="en-US" sz="2000" dirty="0"/>
              <a:t>The goal is to better understand pain points and consequently uncover best practices that would lead to better buying decisions, processes and systems for associations and non-profits.</a:t>
            </a:r>
            <a:br>
              <a:rPr lang="en-US" sz="2000" dirty="0"/>
            </a:br>
            <a:endParaRPr lang="en-US" sz="2000" dirty="0"/>
          </a:p>
          <a:p>
            <a:pPr marL="914400" indent="-219075">
              <a:lnSpc>
                <a:spcPct val="100000"/>
              </a:lnSpc>
              <a:spcBef>
                <a:spcPts val="0"/>
              </a:spcBef>
              <a:buClr>
                <a:srgbClr val="F47F42"/>
              </a:buClr>
              <a:buSzPct val="80000"/>
              <a:buFont typeface="Arial" panose="020B0604020202020204" pitchFamily="34" charset="0"/>
              <a:buChar char="●"/>
            </a:pPr>
            <a:r>
              <a:rPr lang="en-US" sz="2000" dirty="0"/>
              <a:t>Participants can also enter a drawing for $50 Amazon gift cards. Results will be published in early 2022. More information about the survey can be found on our website at </a:t>
            </a:r>
            <a:r>
              <a:rPr lang="en-US" sz="2000" dirty="0">
                <a:hlinkClick r:id="rId3"/>
              </a:rPr>
              <a:t>www.501works.com/research</a:t>
            </a:r>
            <a:r>
              <a:rPr lang="en-US" sz="2000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A15FC0-385F-6744-A731-64DA92560E6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267303" cy="11121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3550"/>
            <a:r>
              <a:rPr lang="en-US" sz="4000" dirty="0">
                <a:solidFill>
                  <a:srgbClr val="0F4C8C"/>
                </a:solidFill>
              </a:rPr>
              <a:t>AMS/CRM Software Selection Survey</a:t>
            </a:r>
            <a:endParaRPr lang="en-US" sz="4000" dirty="0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5EFAEC3E-0DF5-8C49-8DC1-89A80C1DB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408" y="1527365"/>
            <a:ext cx="3181081" cy="31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7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3D7AC7E21CB24885B69C0990CB98B5" ma:contentTypeVersion="12" ma:contentTypeDescription="Create a new document." ma:contentTypeScope="" ma:versionID="7e67c786021e1b3eea437b064044454e">
  <xsd:schema xmlns:xsd="http://www.w3.org/2001/XMLSchema" xmlns:xs="http://www.w3.org/2001/XMLSchema" xmlns:p="http://schemas.microsoft.com/office/2006/metadata/properties" xmlns:ns2="cfadb448-33d0-4342-af20-f640c6e6e666" xmlns:ns3="4a7efe97-f4d5-4a21-80e0-7f86586b2fb7" targetNamespace="http://schemas.microsoft.com/office/2006/metadata/properties" ma:root="true" ma:fieldsID="38a9f885036ccc84cce1023dc4b7165f" ns2:_="" ns3:_="">
    <xsd:import namespace="cfadb448-33d0-4342-af20-f640c6e6e666"/>
    <xsd:import namespace="4a7efe97-f4d5-4a21-80e0-7f86586b2f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db448-33d0-4342-af20-f640c6e6e6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efe97-f4d5-4a21-80e0-7f86586b2f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326550-D739-4839-84BB-A64DD2684391}">
  <ds:schemaRefs>
    <ds:schemaRef ds:uri="http://schemas.microsoft.com/office/2006/documentManagement/types"/>
    <ds:schemaRef ds:uri="4a7efe97-f4d5-4a21-80e0-7f86586b2fb7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fadb448-33d0-4342-af20-f640c6e6e666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BDF5B5E-CB18-410C-B8A3-916C940934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db448-33d0-4342-af20-f640c6e6e666"/>
    <ds:schemaRef ds:uri="4a7efe97-f4d5-4a21-80e0-7f86586b2f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B73D47-617A-4AC3-8F6D-10DBDE69FF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57139</TotalTime>
  <Words>1033</Words>
  <Application>Microsoft Macintosh PowerPoint</Application>
  <PresentationFormat>Widescreen</PresentationFormat>
  <Paragraphs>145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Courier New</vt:lpstr>
      <vt:lpstr>Office Theme</vt:lpstr>
      <vt:lpstr>Today’s Topics:</vt:lpstr>
      <vt:lpstr>Reasons for Cyber Insurance Coverage</vt:lpstr>
      <vt:lpstr>Cyber Policies 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Marquis</dc:creator>
  <cp:lastModifiedBy>Jim Faris</cp:lastModifiedBy>
  <cp:revision>204</cp:revision>
  <dcterms:created xsi:type="dcterms:W3CDTF">2021-05-04T18:33:25Z</dcterms:created>
  <dcterms:modified xsi:type="dcterms:W3CDTF">2021-12-08T19:52:00Z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0x010100C23D7AC7E21CB24885B69C0990CB98B5</vt:lpwstr>
  </property>
</Properties>
</file>